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8F65BD-D37F-C34A-A3C7-C79950ACDF38}" v="1" dt="2021-01-27T09:32:37.5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62"/>
  </p:normalViewPr>
  <p:slideViewPr>
    <p:cSldViewPr>
      <p:cViewPr varScale="1">
        <p:scale>
          <a:sx n="103" d="100"/>
          <a:sy n="103" d="100"/>
        </p:scale>
        <p:origin x="1880"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f0ff40c5-b461-4164-a6da-9e2e2d489991" providerId="ADAL" clId="{F48F65BD-D37F-C34A-A3C7-C79950ACDF38}"/>
    <pc:docChg chg="modSld">
      <pc:chgData name=" " userId="f0ff40c5-b461-4164-a6da-9e2e2d489991" providerId="ADAL" clId="{F48F65BD-D37F-C34A-A3C7-C79950ACDF38}" dt="2021-01-27T09:33:15.586" v="96" actId="20577"/>
      <pc:docMkLst>
        <pc:docMk/>
      </pc:docMkLst>
      <pc:sldChg chg="modSp mod">
        <pc:chgData name=" " userId="f0ff40c5-b461-4164-a6da-9e2e2d489991" providerId="ADAL" clId="{F48F65BD-D37F-C34A-A3C7-C79950ACDF38}" dt="2021-01-27T09:33:15.586" v="96" actId="20577"/>
        <pc:sldMkLst>
          <pc:docMk/>
          <pc:sldMk cId="4159768415" sldId="256"/>
        </pc:sldMkLst>
        <pc:spChg chg="mod">
          <ac:chgData name=" " userId="f0ff40c5-b461-4164-a6da-9e2e2d489991" providerId="ADAL" clId="{F48F65BD-D37F-C34A-A3C7-C79950ACDF38}" dt="2021-01-27T09:30:13.643" v="3" actId="20577"/>
          <ac:spMkLst>
            <pc:docMk/>
            <pc:sldMk cId="4159768415" sldId="256"/>
            <ac:spMk id="9" creationId="{00000000-0000-0000-0000-000000000000}"/>
          </ac:spMkLst>
        </pc:spChg>
        <pc:spChg chg="mod">
          <ac:chgData name=" " userId="f0ff40c5-b461-4164-a6da-9e2e2d489991" providerId="ADAL" clId="{F48F65BD-D37F-C34A-A3C7-C79950ACDF38}" dt="2021-01-27T09:33:15.586" v="96" actId="20577"/>
          <ac:spMkLst>
            <pc:docMk/>
            <pc:sldMk cId="4159768415" sldId="256"/>
            <ac:spMk id="11" creationId="{00000000-0000-0000-0000-000000000000}"/>
          </ac:spMkLst>
        </pc:spChg>
        <pc:spChg chg="mod">
          <ac:chgData name=" " userId="f0ff40c5-b461-4164-a6da-9e2e2d489991" providerId="ADAL" clId="{F48F65BD-D37F-C34A-A3C7-C79950ACDF38}" dt="2021-01-27T09:31:22.145" v="9" actId="20577"/>
          <ac:spMkLst>
            <pc:docMk/>
            <pc:sldMk cId="4159768415" sldId="256"/>
            <ac:spMk id="17" creationId="{00000000-0000-0000-0000-000000000000}"/>
          </ac:spMkLst>
        </pc:spChg>
        <pc:picChg chg="mod">
          <ac:chgData name=" " userId="f0ff40c5-b461-4164-a6da-9e2e2d489991" providerId="ADAL" clId="{F48F65BD-D37F-C34A-A3C7-C79950ACDF38}" dt="2021-01-27T09:30:39.187" v="5" actId="1076"/>
          <ac:picMkLst>
            <pc:docMk/>
            <pc:sldMk cId="4159768415" sldId="256"/>
            <ac:picMk id="18" creationId="{00000000-0000-0000-0000-000000000000}"/>
          </ac:picMkLst>
        </pc:picChg>
      </pc:sldChg>
    </pc:docChg>
  </pc:docChgLst>
  <pc:docChgLst>
    <pc:chgData name="Mariska de Rouw" userId="8ebebbe3-13ec-49b6-b8d4-2aea9c05585d" providerId="ADAL" clId="{7FFDC46A-E349-6E42-B284-C0C91B56538E}"/>
    <pc:docChg chg="modSld">
      <pc:chgData name="Mariska de Rouw" userId="8ebebbe3-13ec-49b6-b8d4-2aea9c05585d" providerId="ADAL" clId="{7FFDC46A-E349-6E42-B284-C0C91B56538E}" dt="2020-02-10T09:10:00.608" v="0" actId="571"/>
      <pc:docMkLst>
        <pc:docMk/>
      </pc:docMkLst>
      <pc:sldChg chg="addSp modSp">
        <pc:chgData name="Mariska de Rouw" userId="8ebebbe3-13ec-49b6-b8d4-2aea9c05585d" providerId="ADAL" clId="{7FFDC46A-E349-6E42-B284-C0C91B56538E}" dt="2020-02-10T09:10:00.608" v="0" actId="571"/>
        <pc:sldMkLst>
          <pc:docMk/>
          <pc:sldMk cId="4159768415" sldId="256"/>
        </pc:sldMkLst>
        <pc:spChg chg="add mod">
          <ac:chgData name="Mariska de Rouw" userId="8ebebbe3-13ec-49b6-b8d4-2aea9c05585d" providerId="ADAL" clId="{7FFDC46A-E349-6E42-B284-C0C91B56538E}" dt="2020-02-10T09:10:00.608" v="0" actId="571"/>
          <ac:spMkLst>
            <pc:docMk/>
            <pc:sldMk cId="4159768415" sldId="256"/>
            <ac:spMk id="25" creationId="{3232758C-9062-CE4D-8288-B943B0B747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6B48C3D6-6F8C-4930-A855-F0E3C0710329}" type="datetimeFigureOut">
              <a:rPr lang="nl-NL" smtClean="0"/>
              <a:t>27-01-21</a:t>
            </a:fld>
            <a:endParaRPr lang="nl-NL"/>
          </a:p>
        </p:txBody>
      </p:sp>
      <p:sp>
        <p:nvSpPr>
          <p:cNvPr id="4" name="Tijdelijke aanduiding voor dia-afbeelding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ADBB16E3-DB88-43F2-B191-AB6D10F233E3}" type="slidenum">
              <a:rPr lang="nl-NL" smtClean="0"/>
              <a:t>‹nr.›</a:t>
            </a:fld>
            <a:endParaRPr lang="nl-NL"/>
          </a:p>
        </p:txBody>
      </p:sp>
    </p:spTree>
    <p:extLst>
      <p:ext uri="{BB962C8B-B14F-4D97-AF65-F5344CB8AC3E}">
        <p14:creationId xmlns:p14="http://schemas.microsoft.com/office/powerpoint/2010/main" val="261299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DBB16E3-DB88-43F2-B191-AB6D10F233E3}" type="slidenum">
              <a:rPr lang="nl-NL" smtClean="0"/>
              <a:t>1</a:t>
            </a:fld>
            <a:endParaRPr lang="nl-NL"/>
          </a:p>
        </p:txBody>
      </p:sp>
    </p:spTree>
    <p:extLst>
      <p:ext uri="{BB962C8B-B14F-4D97-AF65-F5344CB8AC3E}">
        <p14:creationId xmlns:p14="http://schemas.microsoft.com/office/powerpoint/2010/main" val="3092349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27-01-21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94396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27-01-21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2379728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27-01-21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99190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27-01-21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41264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27-01-21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52725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27-01-21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88235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6CD67E4C-19F1-4586-87AA-751BC1D0EDC5}" type="datetimeFigureOut">
              <a:rPr lang="nl-NL" smtClean="0"/>
              <a:t>27-01-21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057235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6CD67E4C-19F1-4586-87AA-751BC1D0EDC5}" type="datetimeFigureOut">
              <a:rPr lang="nl-NL" smtClean="0"/>
              <a:t>27-01-21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20683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CD67E4C-19F1-4586-87AA-751BC1D0EDC5}" type="datetimeFigureOut">
              <a:rPr lang="nl-NL" smtClean="0"/>
              <a:t>27-01-21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467269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27-01-21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896652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27-01-21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612441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67E4C-19F1-4586-87AA-751BC1D0EDC5}" type="datetimeFigureOut">
              <a:rPr lang="nl-NL" smtClean="0"/>
              <a:t>27-01-21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FBBD5-A2CB-4D4A-AD4E-FF50A4DD4DF2}" type="slidenum">
              <a:rPr lang="nl-NL" smtClean="0"/>
              <a:t>‹nr.›</a:t>
            </a:fld>
            <a:endParaRPr lang="nl-NL"/>
          </a:p>
        </p:txBody>
      </p:sp>
    </p:spTree>
    <p:extLst>
      <p:ext uri="{BB962C8B-B14F-4D97-AF65-F5344CB8AC3E}">
        <p14:creationId xmlns:p14="http://schemas.microsoft.com/office/powerpoint/2010/main" val="779377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9232" y="0"/>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6" name="Rectangle 3"/>
          <p:cNvSpPr>
            <a:spLocks noChangeArrowheads="1"/>
          </p:cNvSpPr>
          <p:nvPr/>
        </p:nvSpPr>
        <p:spPr bwMode="auto">
          <a:xfrm>
            <a:off x="978197" y="756400"/>
            <a:ext cx="3997378" cy="93871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dirty="0">
                <a:solidFill>
                  <a:srgbClr val="0070C0"/>
                </a:solidFill>
                <a:ea typeface="Calibri" pitchFamily="34" charset="0"/>
                <a:cs typeface="Arial" charset="0"/>
              </a:rPr>
              <a:t>Leerdoel </a:t>
            </a:r>
            <a:br>
              <a:rPr lang="nl-NL" sz="1100" b="1" dirty="0">
                <a:solidFill>
                  <a:srgbClr val="0070C0"/>
                </a:solidFill>
                <a:ea typeface="Calibri" pitchFamily="34" charset="0"/>
                <a:cs typeface="Arial" charset="0"/>
              </a:rPr>
            </a:br>
            <a:r>
              <a:rPr lang="nl-NL" sz="1100" dirty="0">
                <a:ea typeface="Calibri" pitchFamily="34" charset="0"/>
                <a:cs typeface="Arial" charset="0"/>
              </a:rPr>
              <a:t>Je kunt informatie verzamelen en op waarde schatten. </a:t>
            </a:r>
          </a:p>
          <a:p>
            <a:r>
              <a:rPr lang="nl-NL" sz="1100" dirty="0">
                <a:ea typeface="Calibri" pitchFamily="34" charset="0"/>
                <a:cs typeface="Arial" charset="0"/>
              </a:rPr>
              <a:t>Je kunt onderscheid maken tussen hoofd- en bijzaken. </a:t>
            </a:r>
          </a:p>
          <a:p>
            <a:r>
              <a:rPr lang="nl-NL" sz="1100" dirty="0">
                <a:ea typeface="Calibri" pitchFamily="34" charset="0"/>
                <a:cs typeface="Arial" charset="0"/>
              </a:rPr>
              <a:t>Je kunt uitleggen wat een gezonde leefstijl is en waar deze door beïnvloedt wordt. </a:t>
            </a:r>
          </a:p>
        </p:txBody>
      </p:sp>
      <p:sp>
        <p:nvSpPr>
          <p:cNvPr id="7" name="Rectangle 4"/>
          <p:cNvSpPr>
            <a:spLocks noChangeArrowheads="1"/>
          </p:cNvSpPr>
          <p:nvPr/>
        </p:nvSpPr>
        <p:spPr bwMode="auto">
          <a:xfrm>
            <a:off x="978197" y="1877924"/>
            <a:ext cx="3997378" cy="19543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dirty="0">
                <a:solidFill>
                  <a:srgbClr val="0070C0"/>
                </a:solidFill>
                <a:ea typeface="Calibri" pitchFamily="34" charset="0"/>
                <a:cs typeface="Arial" charset="0"/>
              </a:rPr>
              <a:t>Leerproduct</a:t>
            </a:r>
          </a:p>
          <a:p>
            <a:r>
              <a:rPr lang="nl-NL" sz="1100" dirty="0">
                <a:ea typeface="Calibri" pitchFamily="34" charset="0"/>
                <a:cs typeface="Arial" charset="0"/>
              </a:rPr>
              <a:t>Een artikel over een gezonde leefstijl in een druk leven voor een gezondheidstijdschrift. Dit artikel is bedoeld voor een doelgroep die geïnteresseerd is in een gezonde leefstijl. Het is ongeveer een A4’tje groot. In het artikel behandel je: </a:t>
            </a:r>
          </a:p>
          <a:p>
            <a:endParaRPr lang="nl-NL" sz="1100" dirty="0">
              <a:ea typeface="Calibri" pitchFamily="34" charset="0"/>
              <a:cs typeface="Arial" charset="0"/>
            </a:endParaRPr>
          </a:p>
          <a:p>
            <a:pPr marL="171450" indent="-171450">
              <a:buFontTx/>
              <a:buChar char="-"/>
            </a:pPr>
            <a:r>
              <a:rPr lang="nl-NL" sz="1100" dirty="0">
                <a:ea typeface="Calibri" pitchFamily="34" charset="0"/>
                <a:cs typeface="Arial" charset="0"/>
              </a:rPr>
              <a:t>Wat een gezonde leefstijl volgens de theorie inhoud</a:t>
            </a:r>
          </a:p>
          <a:p>
            <a:pPr marL="171450" indent="-171450">
              <a:buFontTx/>
              <a:buChar char="-"/>
            </a:pPr>
            <a:r>
              <a:rPr lang="nl-NL" sz="1100" dirty="0">
                <a:ea typeface="Calibri" pitchFamily="34" charset="0"/>
                <a:cs typeface="Arial" charset="0"/>
              </a:rPr>
              <a:t>Wat het effect is van een stressvol leven is op de gezondheid</a:t>
            </a:r>
          </a:p>
          <a:p>
            <a:pPr marL="171450" indent="-171450">
              <a:buFontTx/>
              <a:buChar char="-"/>
            </a:pPr>
            <a:r>
              <a:rPr lang="nl-NL" sz="1100" dirty="0">
                <a:ea typeface="Calibri" pitchFamily="34" charset="0"/>
                <a:cs typeface="Arial" charset="0"/>
              </a:rPr>
              <a:t>Hoe voedingsgoeroes en diëten inspelen op hun doelgroep</a:t>
            </a:r>
          </a:p>
          <a:p>
            <a:pPr marL="171450" indent="-171450">
              <a:buFontTx/>
              <a:buChar char="-"/>
            </a:pPr>
            <a:r>
              <a:rPr lang="nl-NL" sz="1100" dirty="0">
                <a:ea typeface="Calibri" pitchFamily="34" charset="0"/>
                <a:cs typeface="Arial" charset="0"/>
              </a:rPr>
              <a:t>Een hype/trend op het gebied van voeding en waarom het wel of niet gezond is </a:t>
            </a:r>
          </a:p>
        </p:txBody>
      </p:sp>
      <p:sp>
        <p:nvSpPr>
          <p:cNvPr id="8" name="Rectangle 5"/>
          <p:cNvSpPr>
            <a:spLocks noChangeArrowheads="1"/>
          </p:cNvSpPr>
          <p:nvPr/>
        </p:nvSpPr>
        <p:spPr bwMode="auto">
          <a:xfrm>
            <a:off x="978197" y="3976482"/>
            <a:ext cx="3997378" cy="22929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a:defRPr/>
            </a:pPr>
            <a:r>
              <a:rPr lang="nl-NL" sz="1100" b="1" dirty="0" err="1">
                <a:solidFill>
                  <a:srgbClr val="0070C0"/>
                </a:solidFill>
                <a:ea typeface="Calibri" pitchFamily="34" charset="0"/>
                <a:cs typeface="Arial" charset="0"/>
              </a:rPr>
              <a:t>Leerpad</a:t>
            </a:r>
            <a:r>
              <a:rPr lang="nl-NL" sz="1100" b="1" dirty="0">
                <a:solidFill>
                  <a:srgbClr val="0070C0"/>
                </a:solidFill>
                <a:ea typeface="Calibri" pitchFamily="34" charset="0"/>
                <a:cs typeface="Arial" charset="0"/>
              </a:rPr>
              <a:t>                                                                                      </a:t>
            </a:r>
          </a:p>
          <a:p>
            <a:pPr marL="171450" indent="-171450">
              <a:buFont typeface="Arial" panose="020B0604020202020204" pitchFamily="34" charset="0"/>
              <a:buChar char="•"/>
              <a:defRPr/>
            </a:pPr>
            <a:r>
              <a:rPr lang="nl-NL" sz="1100" dirty="0">
                <a:ea typeface="Calibri" pitchFamily="34" charset="0"/>
                <a:cs typeface="Arial" charset="0"/>
              </a:rPr>
              <a:t>Ga op zoek naar informatie over een gezonde leefstijl. </a:t>
            </a:r>
          </a:p>
          <a:p>
            <a:pPr marL="171450" indent="-171450">
              <a:buFont typeface="Arial" panose="020B0604020202020204" pitchFamily="34" charset="0"/>
              <a:buChar char="•"/>
              <a:defRPr/>
            </a:pPr>
            <a:r>
              <a:rPr lang="nl-NL" sz="1100" dirty="0">
                <a:ea typeface="Calibri" pitchFamily="34" charset="0"/>
                <a:cs typeface="Arial" charset="0"/>
              </a:rPr>
              <a:t>Lees onderzoeken en (betrouwbare) artikelen over het effect van stress op de gezondheid </a:t>
            </a:r>
          </a:p>
          <a:p>
            <a:pPr marL="171450" indent="-171450">
              <a:buFont typeface="Arial" panose="020B0604020202020204" pitchFamily="34" charset="0"/>
              <a:buChar char="•"/>
              <a:defRPr/>
            </a:pPr>
            <a:r>
              <a:rPr lang="nl-NL" sz="1100" dirty="0">
                <a:ea typeface="Calibri" pitchFamily="34" charset="0"/>
                <a:cs typeface="Arial" charset="0"/>
              </a:rPr>
              <a:t>Zoek uit welke diëten, voedingshypes en voedingsgoeroes de laatste 5 jaar veel aandacht kregen. </a:t>
            </a:r>
          </a:p>
          <a:p>
            <a:pPr marL="171450" indent="-171450">
              <a:buFont typeface="Arial" panose="020B0604020202020204" pitchFamily="34" charset="0"/>
              <a:buChar char="•"/>
              <a:defRPr/>
            </a:pPr>
            <a:r>
              <a:rPr lang="nl-NL" sz="1100" dirty="0">
                <a:ea typeface="Calibri" pitchFamily="34" charset="0"/>
                <a:cs typeface="Arial" charset="0"/>
              </a:rPr>
              <a:t>Zoek informatie op over het schrijven van een artikel.</a:t>
            </a:r>
          </a:p>
          <a:p>
            <a:pPr marL="171450" indent="-171450">
              <a:buFont typeface="Arial" panose="020B0604020202020204" pitchFamily="34" charset="0"/>
              <a:buChar char="•"/>
              <a:defRPr/>
            </a:pPr>
            <a:r>
              <a:rPr lang="nl-NL" sz="1100" dirty="0">
                <a:ea typeface="Calibri" pitchFamily="34" charset="0"/>
                <a:cs typeface="Arial" charset="0"/>
              </a:rPr>
              <a:t>Schrijf de onderdelen die hierboven gemeld staan uit, denk aan een actieve schrijfstijl. </a:t>
            </a:r>
          </a:p>
          <a:p>
            <a:pPr marL="171450" indent="-171450">
              <a:buFont typeface="Arial" panose="020B0604020202020204" pitchFamily="34" charset="0"/>
              <a:buChar char="•"/>
              <a:defRPr/>
            </a:pPr>
            <a:r>
              <a:rPr lang="nl-NL" sz="1100" dirty="0">
                <a:ea typeface="Calibri" pitchFamily="34" charset="0"/>
                <a:cs typeface="Arial" charset="0"/>
              </a:rPr>
              <a:t>Begin met een pakkende intro en sluit af met een kleine samenvatting. </a:t>
            </a:r>
          </a:p>
          <a:p>
            <a:pPr marL="171450" indent="-171450">
              <a:buFont typeface="Arial" panose="020B0604020202020204" pitchFamily="34" charset="0"/>
              <a:buChar char="•"/>
              <a:defRPr/>
            </a:pPr>
            <a:r>
              <a:rPr lang="nl-NL" sz="1100" dirty="0">
                <a:ea typeface="Calibri" pitchFamily="34" charset="0"/>
                <a:cs typeface="Arial" charset="0"/>
              </a:rPr>
              <a:t>Voeg begeleidende afbeeldingen toe en denk aan een bronvermelding. </a:t>
            </a:r>
            <a:r>
              <a:rPr lang="nl-NL" sz="1100" b="1" dirty="0">
                <a:solidFill>
                  <a:srgbClr val="0070C0"/>
                </a:solidFill>
                <a:ea typeface="Calibri" pitchFamily="34" charset="0"/>
                <a:cs typeface="Arial" charset="0"/>
              </a:rPr>
              <a:t>	</a:t>
            </a:r>
            <a:endParaRPr lang="nl-NL" sz="1100" dirty="0">
              <a:ea typeface="Calibri" pitchFamily="34" charset="0"/>
              <a:cs typeface="Arial" charset="0"/>
            </a:endParaRPr>
          </a:p>
        </p:txBody>
      </p:sp>
      <p:sp>
        <p:nvSpPr>
          <p:cNvPr id="9" name="Rectangle 6"/>
          <p:cNvSpPr>
            <a:spLocks noChangeArrowheads="1"/>
          </p:cNvSpPr>
          <p:nvPr/>
        </p:nvSpPr>
        <p:spPr bwMode="auto">
          <a:xfrm>
            <a:off x="5481995" y="924793"/>
            <a:ext cx="3500438" cy="14465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dirty="0">
                <a:solidFill>
                  <a:srgbClr val="0070C0"/>
                </a:solidFill>
                <a:ea typeface="Calibri" pitchFamily="34" charset="0"/>
                <a:cs typeface="Arial" charset="0"/>
              </a:rPr>
              <a:t>Samenwerken</a:t>
            </a:r>
            <a:r>
              <a:rPr lang="nl-NL" sz="1100" b="1" dirty="0">
                <a:ea typeface="Calibri" pitchFamily="34" charset="0"/>
                <a:cs typeface="Arial" charset="0"/>
              </a:rPr>
              <a:t>			</a:t>
            </a:r>
            <a:endParaRPr lang="nl-NL" sz="1100" b="1" dirty="0">
              <a:solidFill>
                <a:srgbClr val="0070C0"/>
              </a:solidFill>
              <a:ea typeface="Calibri" pitchFamily="34" charset="0"/>
              <a:cs typeface="Arial" charset="0"/>
            </a:endParaRPr>
          </a:p>
          <a:p>
            <a:pPr marL="171450" indent="-171450" eaLnBrk="0" hangingPunct="0">
              <a:buFont typeface="Arial" pitchFamily="34" charset="0"/>
              <a:buChar char="•"/>
            </a:pPr>
            <a:r>
              <a:rPr lang="nl-NL" sz="1100" dirty="0">
                <a:ea typeface="Calibri" pitchFamily="34" charset="0"/>
                <a:cs typeface="Arial" charset="0"/>
              </a:rPr>
              <a:t>Plaats je product in je portfolio en vraag om feedback.</a:t>
            </a:r>
          </a:p>
          <a:p>
            <a:pPr marL="171450" indent="-171450" eaLnBrk="0" hangingPunct="0">
              <a:buFont typeface="Arial" pitchFamily="34" charset="0"/>
              <a:buChar char="•"/>
            </a:pPr>
            <a:r>
              <a:rPr lang="nl-NL" sz="1100" dirty="0">
                <a:ea typeface="Calibri" pitchFamily="34" charset="0"/>
                <a:cs typeface="Arial" charset="0"/>
              </a:rPr>
              <a:t>Bekijk leerproducten van anderen in hun portfolio en geef feedback.</a:t>
            </a:r>
          </a:p>
          <a:p>
            <a:pPr marL="171450" indent="-171450" eaLnBrk="0" hangingPunct="0">
              <a:buFont typeface="Arial" pitchFamily="34" charset="0"/>
              <a:buChar char="•"/>
            </a:pPr>
            <a:r>
              <a:rPr lang="nl-NL" sz="1100" dirty="0">
                <a:ea typeface="Calibri" pitchFamily="34" charset="0"/>
                <a:cs typeface="Arial" charset="0"/>
              </a:rPr>
              <a:t>Verbeter je leerproduct en plaats versie 2</a:t>
            </a:r>
          </a:p>
          <a:p>
            <a:pPr marL="171450" indent="-171450" eaLnBrk="0" hangingPunct="0">
              <a:buFont typeface="Arial" pitchFamily="34" charset="0"/>
              <a:buChar char="•"/>
            </a:pPr>
            <a:r>
              <a:rPr lang="nl-NL" sz="1100" dirty="0"/>
              <a:t>Deze opdracht maak je alleen</a:t>
            </a:r>
            <a:endParaRPr lang="nl-NL" sz="1100" dirty="0">
              <a:ea typeface="Calibri" pitchFamily="34" charset="0"/>
              <a:cs typeface="Arial" charset="0"/>
            </a:endParaRPr>
          </a:p>
          <a:p>
            <a:pPr marL="171450" indent="-171450" eaLnBrk="0" hangingPunct="0">
              <a:buFont typeface="Arial" pitchFamily="34" charset="0"/>
              <a:buChar char="•"/>
            </a:pPr>
            <a:r>
              <a:rPr lang="nl-NL" sz="1100" dirty="0">
                <a:ea typeface="Calibri" pitchFamily="34" charset="0"/>
                <a:cs typeface="Arial" charset="0"/>
              </a:rPr>
              <a:t>Versie 1 21-02-2021</a:t>
            </a:r>
          </a:p>
          <a:p>
            <a:pPr marL="171450" indent="-171450" eaLnBrk="0" hangingPunct="0">
              <a:buFont typeface="Arial" pitchFamily="34" charset="0"/>
              <a:buChar char="•"/>
            </a:pPr>
            <a:r>
              <a:rPr lang="nl-NL" sz="1100" dirty="0">
                <a:ea typeface="Calibri" pitchFamily="34" charset="0"/>
                <a:cs typeface="Arial" charset="0"/>
              </a:rPr>
              <a:t>Versie 2 28-02-2021</a:t>
            </a:r>
          </a:p>
        </p:txBody>
      </p:sp>
      <p:sp>
        <p:nvSpPr>
          <p:cNvPr id="10" name="Rectangle 8"/>
          <p:cNvSpPr>
            <a:spLocks noChangeArrowheads="1"/>
          </p:cNvSpPr>
          <p:nvPr/>
        </p:nvSpPr>
        <p:spPr bwMode="auto">
          <a:xfrm>
            <a:off x="5481995" y="2581666"/>
            <a:ext cx="3507254" cy="60016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dirty="0">
                <a:solidFill>
                  <a:srgbClr val="0070C0"/>
                </a:solidFill>
                <a:ea typeface="Calibri" pitchFamily="34" charset="0"/>
                <a:cs typeface="Arial" charset="0"/>
              </a:rPr>
              <a:t>Bijeenkomsten</a:t>
            </a:r>
          </a:p>
          <a:p>
            <a:pPr marL="171450" indent="-171450">
              <a:buFont typeface="Arial" pitchFamily="34" charset="0"/>
              <a:buChar char="•"/>
              <a:defRPr/>
            </a:pPr>
            <a:r>
              <a:rPr lang="nl-NL" sz="1100" dirty="0">
                <a:ea typeface="Calibri" pitchFamily="34" charset="0"/>
                <a:cs typeface="Arial" charset="0"/>
              </a:rPr>
              <a:t>Lifestyle lessen</a:t>
            </a:r>
          </a:p>
          <a:p>
            <a:pPr marL="171450" indent="-171450">
              <a:buFont typeface="Arial" pitchFamily="34" charset="0"/>
              <a:buChar char="•"/>
              <a:defRPr/>
            </a:pPr>
            <a:r>
              <a:rPr lang="nl-NL" sz="1100" dirty="0">
                <a:ea typeface="Calibri" pitchFamily="34" charset="0"/>
                <a:cs typeface="Arial" charset="0"/>
              </a:rPr>
              <a:t>Projecturen </a:t>
            </a:r>
          </a:p>
        </p:txBody>
      </p:sp>
      <p:sp>
        <p:nvSpPr>
          <p:cNvPr id="11" name="Rectangle 8"/>
          <p:cNvSpPr>
            <a:spLocks noChangeArrowheads="1"/>
          </p:cNvSpPr>
          <p:nvPr/>
        </p:nvSpPr>
        <p:spPr bwMode="auto">
          <a:xfrm>
            <a:off x="5481995" y="3282931"/>
            <a:ext cx="3500438" cy="76944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defRPr/>
            </a:pPr>
            <a:r>
              <a:rPr lang="nl-NL" sz="1100" b="1" dirty="0">
                <a:solidFill>
                  <a:srgbClr val="0070C0"/>
                </a:solidFill>
                <a:ea typeface="Calibri" pitchFamily="34" charset="0"/>
                <a:cs typeface="Arial" charset="0"/>
              </a:rPr>
              <a:t>Bronnen</a:t>
            </a:r>
          </a:p>
          <a:p>
            <a:pPr>
              <a:defRPr/>
            </a:pPr>
            <a:r>
              <a:rPr lang="nl-NL" sz="1100" dirty="0">
                <a:ea typeface="Calibri" pitchFamily="34" charset="0"/>
                <a:cs typeface="Arial" charset="0"/>
              </a:rPr>
              <a:t>Behandelde lesstof periode 2 </a:t>
            </a:r>
          </a:p>
          <a:p>
            <a:pPr>
              <a:defRPr/>
            </a:pPr>
            <a:r>
              <a:rPr lang="nl-NL" sz="1100" dirty="0">
                <a:ea typeface="Calibri" pitchFamily="34" charset="0"/>
                <a:cs typeface="Arial" charset="0"/>
              </a:rPr>
              <a:t>Websites: RIVM en Voedingscentrum</a:t>
            </a:r>
          </a:p>
          <a:p>
            <a:pPr>
              <a:defRPr/>
            </a:pPr>
            <a:r>
              <a:rPr lang="nl-NL" sz="1100" dirty="0">
                <a:ea typeface="Calibri" pitchFamily="34" charset="0"/>
                <a:cs typeface="Arial" charset="0"/>
              </a:rPr>
              <a:t>Nieuws voor diëtisten/leefstijlcoaches </a:t>
            </a:r>
          </a:p>
        </p:txBody>
      </p:sp>
      <p:sp>
        <p:nvSpPr>
          <p:cNvPr id="12" name="Rechthoek 11"/>
          <p:cNvSpPr/>
          <p:nvPr/>
        </p:nvSpPr>
        <p:spPr>
          <a:xfrm>
            <a:off x="508001" y="6667510"/>
            <a:ext cx="8636000" cy="206851"/>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 name="Text Box 96"/>
          <p:cNvSpPr txBox="1">
            <a:spLocks noChangeArrowheads="1"/>
          </p:cNvSpPr>
          <p:nvPr/>
        </p:nvSpPr>
        <p:spPr bwMode="auto">
          <a:xfrm>
            <a:off x="1455738" y="49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5" name="Text Box 103"/>
          <p:cNvSpPr txBox="1">
            <a:spLocks noChangeArrowheads="1"/>
          </p:cNvSpPr>
          <p:nvPr/>
        </p:nvSpPr>
        <p:spPr bwMode="auto">
          <a:xfrm>
            <a:off x="323850" y="2708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6" name="Text Box 105"/>
          <p:cNvSpPr txBox="1">
            <a:spLocks noChangeArrowheads="1"/>
          </p:cNvSpPr>
          <p:nvPr/>
        </p:nvSpPr>
        <p:spPr bwMode="auto">
          <a:xfrm>
            <a:off x="323850" y="27813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7" name="Rechthoek 1"/>
          <p:cNvSpPr>
            <a:spLocks noChangeArrowheads="1"/>
          </p:cNvSpPr>
          <p:nvPr/>
        </p:nvSpPr>
        <p:spPr bwMode="auto">
          <a:xfrm>
            <a:off x="1115566" y="175074"/>
            <a:ext cx="80284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400" dirty="0">
                <a:latin typeface="Calibri" pitchFamily="34" charset="0"/>
              </a:rPr>
              <a:t>2021_DCV_1_LS Gezondheid in een hectische maatschappij</a:t>
            </a:r>
          </a:p>
        </p:txBody>
      </p:sp>
      <p:pic>
        <p:nvPicPr>
          <p:cNvPr id="18" name="Afbeelding 17"/>
          <p:cNvPicPr>
            <a:picLocks noChangeAspect="1"/>
          </p:cNvPicPr>
          <p:nvPr/>
        </p:nvPicPr>
        <p:blipFill>
          <a:blip r:embed="rId3" cstate="print"/>
          <a:stretch>
            <a:fillRect/>
          </a:stretch>
        </p:blipFill>
        <p:spPr>
          <a:xfrm>
            <a:off x="5071563" y="4228670"/>
            <a:ext cx="1053380" cy="756400"/>
          </a:xfrm>
          <a:prstGeom prst="rect">
            <a:avLst/>
          </a:prstGeom>
        </p:spPr>
      </p:pic>
      <p:pic>
        <p:nvPicPr>
          <p:cNvPr id="19" name="Afbeelding 18"/>
          <p:cNvPicPr>
            <a:picLocks noChangeAspect="1"/>
          </p:cNvPicPr>
          <p:nvPr/>
        </p:nvPicPr>
        <p:blipFill rotWithShape="1">
          <a:blip r:embed="rId4" cstate="print"/>
          <a:srcRect l="21805" r="10840"/>
          <a:stretch/>
        </p:blipFill>
        <p:spPr>
          <a:xfrm>
            <a:off x="617558" y="755516"/>
            <a:ext cx="299335" cy="412425"/>
          </a:xfrm>
          <a:prstGeom prst="rect">
            <a:avLst/>
          </a:prstGeom>
        </p:spPr>
      </p:pic>
      <p:pic>
        <p:nvPicPr>
          <p:cNvPr id="20" name="Afbeelding 19"/>
          <p:cNvPicPr>
            <a:picLocks noChangeAspect="1"/>
          </p:cNvPicPr>
          <p:nvPr/>
        </p:nvPicPr>
        <p:blipFill>
          <a:blip r:embed="rId5" cstate="print"/>
          <a:stretch>
            <a:fillRect/>
          </a:stretch>
        </p:blipFill>
        <p:spPr>
          <a:xfrm>
            <a:off x="653603" y="1788111"/>
            <a:ext cx="263290" cy="321303"/>
          </a:xfrm>
          <a:prstGeom prst="rect">
            <a:avLst/>
          </a:prstGeom>
        </p:spPr>
      </p:pic>
      <p:pic>
        <p:nvPicPr>
          <p:cNvPr id="21" name="Afbeelding 20"/>
          <p:cNvPicPr>
            <a:picLocks noChangeAspect="1"/>
          </p:cNvPicPr>
          <p:nvPr/>
        </p:nvPicPr>
        <p:blipFill>
          <a:blip r:embed="rId6" cstate="print"/>
          <a:stretch>
            <a:fillRect/>
          </a:stretch>
        </p:blipFill>
        <p:spPr>
          <a:xfrm>
            <a:off x="652106" y="3984017"/>
            <a:ext cx="266283" cy="416301"/>
          </a:xfrm>
          <a:prstGeom prst="rect">
            <a:avLst/>
          </a:prstGeom>
        </p:spPr>
      </p:pic>
      <p:pic>
        <p:nvPicPr>
          <p:cNvPr id="22" name="Afbeelding 21"/>
          <p:cNvPicPr>
            <a:picLocks noChangeAspect="1"/>
          </p:cNvPicPr>
          <p:nvPr/>
        </p:nvPicPr>
        <p:blipFill>
          <a:blip r:embed="rId7" cstate="print"/>
          <a:stretch>
            <a:fillRect/>
          </a:stretch>
        </p:blipFill>
        <p:spPr>
          <a:xfrm>
            <a:off x="5055563" y="755516"/>
            <a:ext cx="385812" cy="263054"/>
          </a:xfrm>
          <a:prstGeom prst="rect">
            <a:avLst/>
          </a:prstGeom>
        </p:spPr>
      </p:pic>
      <p:pic>
        <p:nvPicPr>
          <p:cNvPr id="23" name="Afbeelding 22"/>
          <p:cNvPicPr>
            <a:picLocks noChangeAspect="1"/>
          </p:cNvPicPr>
          <p:nvPr/>
        </p:nvPicPr>
        <p:blipFill>
          <a:blip r:embed="rId8" cstate="print"/>
          <a:stretch>
            <a:fillRect/>
          </a:stretch>
        </p:blipFill>
        <p:spPr>
          <a:xfrm>
            <a:off x="5142150" y="3429000"/>
            <a:ext cx="299225" cy="290796"/>
          </a:xfrm>
          <a:prstGeom prst="rect">
            <a:avLst/>
          </a:prstGeom>
        </p:spPr>
      </p:pic>
      <p:pic>
        <p:nvPicPr>
          <p:cNvPr id="24" name="Afbeelding 23"/>
          <p:cNvPicPr>
            <a:picLocks noChangeAspect="1"/>
          </p:cNvPicPr>
          <p:nvPr/>
        </p:nvPicPr>
        <p:blipFill rotWithShape="1">
          <a:blip r:embed="rId9" cstate="print"/>
          <a:srcRect l="17050" t="33024" r="61669" b="30375"/>
          <a:stretch/>
        </p:blipFill>
        <p:spPr>
          <a:xfrm>
            <a:off x="5113774" y="2581666"/>
            <a:ext cx="269390" cy="260485"/>
          </a:xfrm>
          <a:prstGeom prst="rect">
            <a:avLst/>
          </a:prstGeom>
        </p:spPr>
      </p:pic>
      <p:pic>
        <p:nvPicPr>
          <p:cNvPr id="2" name="Afbeelding 1"/>
          <p:cNvPicPr>
            <a:picLocks noChangeAspect="1"/>
          </p:cNvPicPr>
          <p:nvPr/>
        </p:nvPicPr>
        <p:blipFill>
          <a:blip r:embed="rId10"/>
          <a:stretch>
            <a:fillRect/>
          </a:stretch>
        </p:blipFill>
        <p:spPr>
          <a:xfrm>
            <a:off x="6489514" y="4350293"/>
            <a:ext cx="2340868" cy="1552097"/>
          </a:xfrm>
          <a:prstGeom prst="rect">
            <a:avLst/>
          </a:prstGeom>
        </p:spPr>
      </p:pic>
      <p:pic>
        <p:nvPicPr>
          <p:cNvPr id="1026" name="Picture 2" descr="Afbeeldingsresultaat voor green happiness"/>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70903" y="5241660"/>
            <a:ext cx="2821956" cy="1547287"/>
          </a:xfrm>
          <a:prstGeom prst="rect">
            <a:avLst/>
          </a:prstGeom>
          <a:noFill/>
          <a:extLst>
            <a:ext uri="{909E8E84-426E-40DD-AFC4-6F175D3DCCD1}">
              <a14:hiddenFill xmlns:a14="http://schemas.microsoft.com/office/drawing/2010/main">
                <a:solidFill>
                  <a:srgbClr val="FFFFFF"/>
                </a:solidFill>
              </a14:hiddenFill>
            </a:ext>
          </a:extLst>
        </p:spPr>
      </p:pic>
      <p:sp>
        <p:nvSpPr>
          <p:cNvPr id="25" name="Rechthoek 24">
            <a:extLst>
              <a:ext uri="{FF2B5EF4-FFF2-40B4-BE49-F238E27FC236}">
                <a16:creationId xmlns:a16="http://schemas.microsoft.com/office/drawing/2014/main" id="{3232758C-9062-CE4D-8288-B943B0B747A4}"/>
              </a:ext>
            </a:extLst>
          </p:cNvPr>
          <p:cNvSpPr/>
          <p:nvPr/>
        </p:nvSpPr>
        <p:spPr>
          <a:xfrm>
            <a:off x="-30585" y="16361"/>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Tree>
    <p:extLst>
      <p:ext uri="{BB962C8B-B14F-4D97-AF65-F5344CB8AC3E}">
        <p14:creationId xmlns:p14="http://schemas.microsoft.com/office/powerpoint/2010/main" val="415976841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32DC21-C686-4289-96AA-4DEB810D6C17}">
  <ds:schemaRefs>
    <ds:schemaRef ds:uri="http://schemas.microsoft.com/office/infopath/2007/PartnerControls"/>
    <ds:schemaRef ds:uri="http://purl.org/dc/dcmitype/"/>
    <ds:schemaRef ds:uri="http://schemas.microsoft.com/office/2006/metadata/properties"/>
    <ds:schemaRef ds:uri="http://www.w3.org/XML/1998/namespace"/>
    <ds:schemaRef ds:uri="http://schemas.openxmlformats.org/package/2006/metadata/core-properties"/>
    <ds:schemaRef ds:uri="http://schemas.microsoft.com/office/2006/documentManagement/types"/>
    <ds:schemaRef ds:uri="47a28104-336f-447d-946e-e305ac2bcd47"/>
    <ds:schemaRef ds:uri="http://purl.org/dc/terms/"/>
    <ds:schemaRef ds:uri="34354c1b-6b8c-435b-ad50-990538c19557"/>
    <ds:schemaRef ds:uri="http://purl.org/dc/elements/1.1/"/>
  </ds:schemaRefs>
</ds:datastoreItem>
</file>

<file path=customXml/itemProps2.xml><?xml version="1.0" encoding="utf-8"?>
<ds:datastoreItem xmlns:ds="http://schemas.openxmlformats.org/officeDocument/2006/customXml" ds:itemID="{7C91F6DC-CF7F-4E67-A40B-BB7434D6843C}">
  <ds:schemaRefs>
    <ds:schemaRef ds:uri="http://schemas.microsoft.com/sharepoint/v3/contenttype/forms"/>
  </ds:schemaRefs>
</ds:datastoreItem>
</file>

<file path=customXml/itemProps3.xml><?xml version="1.0" encoding="utf-8"?>
<ds:datastoreItem xmlns:ds="http://schemas.openxmlformats.org/officeDocument/2006/customXml" ds:itemID="{CDCB38C8-3B6A-49ED-8683-ED250065CD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3229</TotalTime>
  <Words>290</Words>
  <Application>Microsoft Macintosh PowerPoint</Application>
  <PresentationFormat>Diavoorstelling (4:3)</PresentationFormat>
  <Paragraphs>34</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Kantoorthema</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kbm</dc:creator>
  <cp:lastModifiedBy>Mariska de Rouw</cp:lastModifiedBy>
  <cp:revision>60</cp:revision>
  <cp:lastPrinted>2014-09-03T06:23:20Z</cp:lastPrinted>
  <dcterms:created xsi:type="dcterms:W3CDTF">2014-08-31T07:53:19Z</dcterms:created>
  <dcterms:modified xsi:type="dcterms:W3CDTF">2021-01-27T09:33:26Z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